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2" r:id="rId4"/>
    <p:sldMasterId id="214748372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Work Sans Medium"/>
      <p:regular r:id="rId32"/>
      <p:bold r:id="rId33"/>
      <p:italic r:id="rId34"/>
      <p:boldItalic r:id="rId35"/>
    </p:embeddedFont>
    <p:embeddedFont>
      <p:font typeface="Work Sans"/>
      <p:regular r:id="rId36"/>
      <p:bold r:id="rId37"/>
      <p:italic r:id="rId38"/>
      <p:boldItalic r:id="rId39"/>
    </p:embeddedFont>
    <p:embeddedFont>
      <p:font typeface="Familjen Grotesk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amiljenGrotesk-regular.fntdata"/><Relationship Id="rId20" Type="http://schemas.openxmlformats.org/officeDocument/2006/relationships/slide" Target="slides/slide14.xml"/><Relationship Id="rId42" Type="http://schemas.openxmlformats.org/officeDocument/2006/relationships/font" Target="fonts/FamiljenGrotesk-italic.fntdata"/><Relationship Id="rId41" Type="http://schemas.openxmlformats.org/officeDocument/2006/relationships/font" Target="fonts/FamiljenGrotesk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FamiljenGrotesk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WorkSansMedium-bold.fntdata"/><Relationship Id="rId10" Type="http://schemas.openxmlformats.org/officeDocument/2006/relationships/slide" Target="slides/slide4.xml"/><Relationship Id="rId32" Type="http://schemas.openxmlformats.org/officeDocument/2006/relationships/font" Target="fonts/WorkSansMedium-regular.fntdata"/><Relationship Id="rId13" Type="http://schemas.openxmlformats.org/officeDocument/2006/relationships/slide" Target="slides/slide7.xml"/><Relationship Id="rId35" Type="http://schemas.openxmlformats.org/officeDocument/2006/relationships/font" Target="fonts/WorkSansMedium-boldItalic.fntdata"/><Relationship Id="rId12" Type="http://schemas.openxmlformats.org/officeDocument/2006/relationships/slide" Target="slides/slide6.xml"/><Relationship Id="rId34" Type="http://schemas.openxmlformats.org/officeDocument/2006/relationships/font" Target="fonts/WorkSansMedium-italic.fntdata"/><Relationship Id="rId15" Type="http://schemas.openxmlformats.org/officeDocument/2006/relationships/slide" Target="slides/slide9.xml"/><Relationship Id="rId37" Type="http://schemas.openxmlformats.org/officeDocument/2006/relationships/font" Target="fonts/WorkSans-bold.fntdata"/><Relationship Id="rId14" Type="http://schemas.openxmlformats.org/officeDocument/2006/relationships/slide" Target="slides/slide8.xml"/><Relationship Id="rId36" Type="http://schemas.openxmlformats.org/officeDocument/2006/relationships/font" Target="fonts/WorkSans-regular.fntdata"/><Relationship Id="rId17" Type="http://schemas.openxmlformats.org/officeDocument/2006/relationships/slide" Target="slides/slide11.xml"/><Relationship Id="rId39" Type="http://schemas.openxmlformats.org/officeDocument/2006/relationships/font" Target="fonts/Work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Work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3f2b9f85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3f2b9f85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4d55ce5a9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34d55ce5a9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4f159c8a1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4f159c8a1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3f2b9f8506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3f2b9f8506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3f2b9f8506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3f2b9f8506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3f2b9f8506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3f2b9f8506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3f2b9f8506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3f2b9f8506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4f159c8a1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4f159c8a1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41d067dd00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41d067dd00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41d067dd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41d067dd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4d55ce5a9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4d55ce5a9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3f2b9f8506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3f2b9f8506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3f2b9f850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33f2b9f85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3f2b9f8506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3f2b9f8506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3f2b9f8506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3f2b9f8506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4d55ce5a9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4d55ce5a9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4d55ce5a9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4d55ce5a9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4df2316d55_7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4df2316d55_7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3f2b9f8506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3f2b9f8506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3f2b9f8506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3f2b9f8506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3f2b9f8506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3f2b9f8506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3f2b9f8506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3f2b9f8506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4f159c8a1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4f159c8a1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3f2b9f8506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3f2b9f8506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3f2b9f8506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3f2b9f8506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2" name="Google Shape;132;p23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3"/>
          <p:cNvSpPr/>
          <p:nvPr>
            <p:ph idx="2" type="pic"/>
          </p:nvPr>
        </p:nvSpPr>
        <p:spPr>
          <a:xfrm>
            <a:off x="0" y="2936025"/>
            <a:ext cx="9144000" cy="134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CUSTOM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9" name="Google Shape;139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/>
          <p:nvPr>
            <p:ph idx="2" type="pic"/>
          </p:nvPr>
        </p:nvSpPr>
        <p:spPr>
          <a:xfrm>
            <a:off x="4634650" y="7375"/>
            <a:ext cx="4509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4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2">
  <p:cSld name="CUSTOM_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45" name="Google Shape;145;p2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The Power of Connected Takeoff &amp; Job Costing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7" name="Google Shape;147;p25"/>
          <p:cNvSpPr/>
          <p:nvPr>
            <p:ph idx="2" type="pic"/>
          </p:nvPr>
        </p:nvSpPr>
        <p:spPr>
          <a:xfrm>
            <a:off x="0" y="3520300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5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CUSTOM_2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52" name="Google Shape;152;p2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/>
          <p:nvPr>
            <p:ph idx="2" type="pic"/>
          </p:nvPr>
        </p:nvSpPr>
        <p:spPr>
          <a:xfrm>
            <a:off x="36772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26"/>
          <p:cNvSpPr/>
          <p:nvPr>
            <p:ph idx="3" type="pic"/>
          </p:nvPr>
        </p:nvSpPr>
        <p:spPr>
          <a:xfrm>
            <a:off x="237590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" name="Google Shape;155;p26"/>
          <p:cNvSpPr/>
          <p:nvPr>
            <p:ph idx="4" type="pic"/>
          </p:nvPr>
        </p:nvSpPr>
        <p:spPr>
          <a:xfrm>
            <a:off x="451097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6" name="Google Shape;156;p26"/>
          <p:cNvSpPr/>
          <p:nvPr>
            <p:ph idx="5" type="pic"/>
          </p:nvPr>
        </p:nvSpPr>
        <p:spPr>
          <a:xfrm>
            <a:off x="664605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26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type="title"/>
          </p:nvPr>
        </p:nvSpPr>
        <p:spPr>
          <a:xfrm>
            <a:off x="240129" y="1008800"/>
            <a:ext cx="2852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6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" name="Google Shape;161;p26"/>
          <p:cNvCxnSpPr>
            <a:stCxn id="162" idx="6"/>
            <a:endCxn id="163" idx="2"/>
          </p:cNvCxnSpPr>
          <p:nvPr/>
        </p:nvCxnSpPr>
        <p:spPr>
          <a:xfrm>
            <a:off x="598113" y="2512750"/>
            <a:ext cx="1777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6"/>
          <p:cNvSpPr/>
          <p:nvPr/>
        </p:nvSpPr>
        <p:spPr>
          <a:xfrm>
            <a:off x="36771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237588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451096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664603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6"/>
          <p:cNvCxnSpPr>
            <a:stCxn id="167" idx="3"/>
          </p:cNvCxnSpPr>
          <p:nvPr/>
        </p:nvCxnSpPr>
        <p:spPr>
          <a:xfrm>
            <a:off x="2606289" y="2511600"/>
            <a:ext cx="1904700" cy="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6"/>
          <p:cNvCxnSpPr>
            <a:endCxn id="169" idx="1"/>
          </p:cNvCxnSpPr>
          <p:nvPr/>
        </p:nvCxnSpPr>
        <p:spPr>
          <a:xfrm>
            <a:off x="4741339" y="2511600"/>
            <a:ext cx="190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6"/>
          <p:cNvCxnSpPr>
            <a:stCxn id="156" idx="6"/>
          </p:cNvCxnSpPr>
          <p:nvPr/>
        </p:nvCxnSpPr>
        <p:spPr>
          <a:xfrm>
            <a:off x="6876450" y="2511600"/>
            <a:ext cx="2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6"/>
          <p:cNvSpPr txBox="1"/>
          <p:nvPr>
            <p:ph idx="7" type="body"/>
          </p:nvPr>
        </p:nvSpPr>
        <p:spPr>
          <a:xfrm>
            <a:off x="2421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2" name="Google Shape;172;p26"/>
          <p:cNvSpPr txBox="1"/>
          <p:nvPr>
            <p:ph idx="8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9" type="body"/>
          </p:nvPr>
        </p:nvSpPr>
        <p:spPr>
          <a:xfrm>
            <a:off x="237120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4" name="Google Shape;174;p26"/>
          <p:cNvSpPr txBox="1"/>
          <p:nvPr>
            <p:ph idx="13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4" type="body"/>
          </p:nvPr>
        </p:nvSpPr>
        <p:spPr>
          <a:xfrm>
            <a:off x="45147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6" name="Google Shape;176;p26"/>
          <p:cNvSpPr txBox="1"/>
          <p:nvPr>
            <p:ph idx="15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6" type="body"/>
          </p:nvPr>
        </p:nvSpPr>
        <p:spPr>
          <a:xfrm>
            <a:off x="665825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8" name="Google Shape;178;p2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The Power of Connected Takeoff &amp; Job Costing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3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80" name="Google Shape;180;p2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34" y="28353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7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7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7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7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7"/>
          <p:cNvSpPr txBox="1"/>
          <p:nvPr>
            <p:ph idx="6" type="body"/>
          </p:nvPr>
        </p:nvSpPr>
        <p:spPr>
          <a:xfrm>
            <a:off x="12707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7" name="Google Shape;187;p27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8" type="body"/>
          </p:nvPr>
        </p:nvSpPr>
        <p:spPr>
          <a:xfrm>
            <a:off x="228599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9" name="Google Shape;189;p27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7"/>
          <p:cNvSpPr txBox="1"/>
          <p:nvPr>
            <p:ph idx="13" type="body"/>
          </p:nvPr>
        </p:nvSpPr>
        <p:spPr>
          <a:xfrm>
            <a:off x="4572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91" name="Google Shape;191;p27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5" type="body"/>
          </p:nvPr>
        </p:nvSpPr>
        <p:spPr>
          <a:xfrm>
            <a:off x="6858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3">
  <p:cSld name="CUSTOM_4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94" name="Google Shape;194;p2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>
            <p:ph idx="2" type="pic"/>
          </p:nvPr>
        </p:nvSpPr>
        <p:spPr>
          <a:xfrm>
            <a:off x="0" y="3517475"/>
            <a:ext cx="9144000" cy="16479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  <p:sp>
        <p:nvSpPr>
          <p:cNvPr id="197" name="Google Shape;197;p28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2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p28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p2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The Power of Connected Takeoff &amp; Job Costing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nn Diagram">
  <p:cSld name="CUSTOM_5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03" name="Google Shape;20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1356825" y="688350"/>
            <a:ext cx="3766800" cy="3766800"/>
          </a:xfrm>
          <a:prstGeom prst="ellipse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4247675" y="688350"/>
            <a:ext cx="3766800" cy="37668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9"/>
          <p:cNvSpPr txBox="1"/>
          <p:nvPr>
            <p:ph idx="2" type="subTitle"/>
          </p:nvPr>
        </p:nvSpPr>
        <p:spPr>
          <a:xfrm>
            <a:off x="1964575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Google Shape;209;p29"/>
          <p:cNvSpPr txBox="1"/>
          <p:nvPr>
            <p:ph idx="3" type="subTitle"/>
          </p:nvPr>
        </p:nvSpPr>
        <p:spPr>
          <a:xfrm>
            <a:off x="5130600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29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_6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12" name="Google Shape;212;p3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0"/>
          <p:cNvSpPr txBox="1"/>
          <p:nvPr>
            <p:ph idx="2" type="subTitle"/>
          </p:nvPr>
        </p:nvSpPr>
        <p:spPr>
          <a:xfrm>
            <a:off x="5230775" y="861450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0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16" name="Google Shape;216;p30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0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Chart">
  <p:cSld name="CUSTOM_7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20" name="Google Shape;22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/>
          <p:nvPr/>
        </p:nvSpPr>
        <p:spPr>
          <a:xfrm>
            <a:off x="2494000" y="1476600"/>
            <a:ext cx="3666900" cy="3666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6161000" y="1818450"/>
            <a:ext cx="2983200" cy="2983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/>
          <p:nvPr/>
        </p:nvSpPr>
        <p:spPr>
          <a:xfrm>
            <a:off x="0" y="2063100"/>
            <a:ext cx="2493900" cy="2493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1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1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1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1"/>
          <p:cNvSpPr txBox="1"/>
          <p:nvPr>
            <p:ph idx="4" type="title"/>
          </p:nvPr>
        </p:nvSpPr>
        <p:spPr>
          <a:xfrm>
            <a:off x="80350" y="533050"/>
            <a:ext cx="5148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5111325" y="489303"/>
            <a:ext cx="36669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29" name="Google Shape;229;p31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0" name="Google Shape;230;p3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31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The Power of Connected Takeoff &amp; Job Costing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4">
  <p:cSld name="CUSTOM_8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3" name="Google Shape;233;p32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/>
          <p:nvPr>
            <p:ph idx="2" type="pic"/>
          </p:nvPr>
        </p:nvSpPr>
        <p:spPr>
          <a:xfrm>
            <a:off x="6794500" y="0"/>
            <a:ext cx="234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36" name="Google Shape;236;p32"/>
          <p:cNvSpPr txBox="1"/>
          <p:nvPr>
            <p:ph idx="3" type="subTitle"/>
          </p:nvPr>
        </p:nvSpPr>
        <p:spPr>
          <a:xfrm>
            <a:off x="117372" y="3520186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2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istics">
  <p:cSld name="CUSTOM_9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9" name="Google Shape;23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 txBox="1"/>
          <p:nvPr>
            <p:ph type="title"/>
          </p:nvPr>
        </p:nvSpPr>
        <p:spPr>
          <a:xfrm>
            <a:off x="6658265" y="8412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3"/>
          <p:cNvSpPr txBox="1"/>
          <p:nvPr>
            <p:ph idx="1" type="subTitle"/>
          </p:nvPr>
        </p:nvSpPr>
        <p:spPr>
          <a:xfrm>
            <a:off x="6671415" y="13234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3"/>
          <p:cNvSpPr txBox="1"/>
          <p:nvPr>
            <p:ph idx="2" type="body"/>
          </p:nvPr>
        </p:nvSpPr>
        <p:spPr>
          <a:xfrm>
            <a:off x="2506950" y="883225"/>
            <a:ext cx="38667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9pPr>
          </a:lstStyle>
          <a:p/>
        </p:txBody>
      </p:sp>
      <p:sp>
        <p:nvSpPr>
          <p:cNvPr id="243" name="Google Shape;243;p33"/>
          <p:cNvSpPr txBox="1"/>
          <p:nvPr>
            <p:ph idx="3" type="title"/>
          </p:nvPr>
        </p:nvSpPr>
        <p:spPr>
          <a:xfrm>
            <a:off x="101700" y="901050"/>
            <a:ext cx="22695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4" name="Google Shape;244;p33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5" name="Google Shape;245;p3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3"/>
          <p:cNvSpPr txBox="1"/>
          <p:nvPr>
            <p:ph idx="5" type="title"/>
          </p:nvPr>
        </p:nvSpPr>
        <p:spPr>
          <a:xfrm>
            <a:off x="6658265" y="18440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3"/>
          <p:cNvSpPr txBox="1"/>
          <p:nvPr>
            <p:ph idx="6" type="subTitle"/>
          </p:nvPr>
        </p:nvSpPr>
        <p:spPr>
          <a:xfrm>
            <a:off x="6671415" y="23262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3"/>
          <p:cNvSpPr txBox="1"/>
          <p:nvPr>
            <p:ph idx="7" type="title"/>
          </p:nvPr>
        </p:nvSpPr>
        <p:spPr>
          <a:xfrm>
            <a:off x="6658265" y="28468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3"/>
          <p:cNvSpPr txBox="1"/>
          <p:nvPr>
            <p:ph idx="8" type="subTitle"/>
          </p:nvPr>
        </p:nvSpPr>
        <p:spPr>
          <a:xfrm>
            <a:off x="6671415" y="33290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3"/>
          <p:cNvSpPr txBox="1"/>
          <p:nvPr>
            <p:ph idx="9" type="title"/>
          </p:nvPr>
        </p:nvSpPr>
        <p:spPr>
          <a:xfrm>
            <a:off x="6658265" y="38496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3"/>
          <p:cNvSpPr txBox="1"/>
          <p:nvPr>
            <p:ph idx="13" type="subTitle"/>
          </p:nvPr>
        </p:nvSpPr>
        <p:spPr>
          <a:xfrm>
            <a:off x="6671415" y="43318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3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CUSTOM_10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54" name="Google Shape;254;p34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>
            <p:ph idx="1" type="subTitle"/>
          </p:nvPr>
        </p:nvSpPr>
        <p:spPr>
          <a:xfrm>
            <a:off x="117187" y="103297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6" name="Google Shape;256;p34"/>
          <p:cNvSpPr txBox="1"/>
          <p:nvPr>
            <p:ph idx="2" type="body"/>
          </p:nvPr>
        </p:nvSpPr>
        <p:spPr>
          <a:xfrm>
            <a:off x="1062076" y="1050728"/>
            <a:ext cx="80004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514350" lvl="0" marL="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514350" lvl="1" marL="914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514350" lvl="2" marL="1371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514350" lvl="3" marL="1828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514350" lvl="4" marL="22860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514350" lvl="5" marL="2743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514350" lvl="6" marL="3200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514350" lvl="7" marL="3657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514350" lvl="8" marL="4114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  <p:sp>
        <p:nvSpPr>
          <p:cNvPr id="257" name="Google Shape;257;p34"/>
          <p:cNvSpPr txBox="1"/>
          <p:nvPr>
            <p:ph idx="3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34"/>
          <p:cNvSpPr txBox="1"/>
          <p:nvPr>
            <p:ph idx="4" type="subTitle"/>
          </p:nvPr>
        </p:nvSpPr>
        <p:spPr>
          <a:xfrm>
            <a:off x="117187" y="438391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9" name="Google Shape;259;p34"/>
          <p:cNvSpPr txBox="1"/>
          <p:nvPr>
            <p:ph idx="5" type="subTitle"/>
          </p:nvPr>
        </p:nvSpPr>
        <p:spPr>
          <a:xfrm>
            <a:off x="117187" y="1511684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0" name="Google Shape;260;p34"/>
          <p:cNvSpPr txBox="1"/>
          <p:nvPr>
            <p:ph idx="6" type="subTitle"/>
          </p:nvPr>
        </p:nvSpPr>
        <p:spPr>
          <a:xfrm>
            <a:off x="117187" y="199038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34"/>
          <p:cNvSpPr txBox="1"/>
          <p:nvPr>
            <p:ph idx="7" type="subTitle"/>
          </p:nvPr>
        </p:nvSpPr>
        <p:spPr>
          <a:xfrm>
            <a:off x="117187" y="246909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p34"/>
          <p:cNvSpPr txBox="1"/>
          <p:nvPr>
            <p:ph idx="8" type="subTitle"/>
          </p:nvPr>
        </p:nvSpPr>
        <p:spPr>
          <a:xfrm>
            <a:off x="117187" y="294780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p34"/>
          <p:cNvSpPr txBox="1"/>
          <p:nvPr>
            <p:ph idx="9" type="subTitle"/>
          </p:nvPr>
        </p:nvSpPr>
        <p:spPr>
          <a:xfrm>
            <a:off x="117187" y="342650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4" name="Google Shape;264;p34"/>
          <p:cNvSpPr txBox="1"/>
          <p:nvPr>
            <p:ph idx="13" type="subTitle"/>
          </p:nvPr>
        </p:nvSpPr>
        <p:spPr>
          <a:xfrm>
            <a:off x="117187" y="390521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5" name="Google Shape;265;p34"/>
          <p:cNvSpPr txBox="1"/>
          <p:nvPr>
            <p:ph type="title"/>
          </p:nvPr>
        </p:nvSpPr>
        <p:spPr>
          <a:xfrm>
            <a:off x="6060800" y="401925"/>
            <a:ext cx="28638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4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7" name="Google Shape;267;p3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08">
          <p15:clr>
            <a:srgbClr val="E46962"/>
          </p15:clr>
        </p15:guide>
        <p15:guide id="2" orient="horz" pos="720">
          <p15:clr>
            <a:srgbClr val="E46962"/>
          </p15:clr>
        </p15:guide>
        <p15:guide id="3" orient="horz" pos="282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CUSTOM_1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69" name="Google Shape;269;p35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1" name="Google Shape;271;p3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35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1pPr>
            <a:lvl2pPr indent="-457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2pPr>
            <a:lvl3pPr indent="-457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3pPr>
            <a:lvl4pPr indent="-457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4pPr>
            <a:lvl5pPr indent="-457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5pPr>
            <a:lvl6pPr indent="-457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6pPr>
            <a:lvl7pPr indent="-457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7pPr>
            <a:lvl8pPr indent="-457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8pPr>
            <a:lvl9pPr indent="-457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9pPr>
          </a:lstStyle>
          <a:p/>
        </p:txBody>
      </p:sp>
      <p:sp>
        <p:nvSpPr>
          <p:cNvPr id="273" name="Google Shape;273;p35"/>
          <p:cNvSpPr txBox="1"/>
          <p:nvPr/>
        </p:nvSpPr>
        <p:spPr>
          <a:xfrm>
            <a:off x="234386" y="399350"/>
            <a:ext cx="3501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“</a:t>
            </a:r>
            <a:endParaRPr sz="4800">
              <a:solidFill>
                <a:schemeClr val="lt1"/>
              </a:solidFill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  <p:sp>
        <p:nvSpPr>
          <p:cNvPr id="274" name="Google Shape;274;p3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The Power of Connected Takeoff &amp; Job Costing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s Phone + Tablet">
  <p:cSld name="CUSTOM_1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76" name="Google Shape;276;p3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36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36"/>
          <p:cNvSpPr/>
          <p:nvPr>
            <p:ph idx="3" type="pic"/>
          </p:nvPr>
        </p:nvSpPr>
        <p:spPr>
          <a:xfrm>
            <a:off x="3502638" y="866550"/>
            <a:ext cx="4531500" cy="3409500"/>
          </a:xfrm>
          <a:prstGeom prst="roundRect">
            <a:avLst>
              <a:gd fmla="val 4099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3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1" name="Google Shape;281;p36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The Power of Connected Takeoff &amp; Job Costing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3 Phones">
  <p:cSld name="CUSTOM_12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84" name="Google Shape;284;p3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37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8" name="Google Shape;288;p37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37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90" name="Google Shape;290;p37"/>
          <p:cNvSpPr/>
          <p:nvPr>
            <p:ph idx="4" type="pic"/>
          </p:nvPr>
        </p:nvSpPr>
        <p:spPr>
          <a:xfrm>
            <a:off x="3764988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37"/>
          <p:cNvSpPr/>
          <p:nvPr>
            <p:ph idx="5" type="pic"/>
          </p:nvPr>
        </p:nvSpPr>
        <p:spPr>
          <a:xfrm>
            <a:off x="642011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Phone + Desktop">
  <p:cSld name="CUSTOM_13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93" name="Google Shape;293;p3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8"/>
          <p:cNvSpPr/>
          <p:nvPr/>
        </p:nvSpPr>
        <p:spPr>
          <a:xfrm>
            <a:off x="5187043" y="3541650"/>
            <a:ext cx="1091100" cy="734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"/>
          <p:cNvSpPr/>
          <p:nvPr>
            <p:ph idx="2" type="pic"/>
          </p:nvPr>
        </p:nvSpPr>
        <p:spPr>
          <a:xfrm>
            <a:off x="3417343" y="934850"/>
            <a:ext cx="4630500" cy="2606700"/>
          </a:xfrm>
          <a:prstGeom prst="roundRect">
            <a:avLst>
              <a:gd fmla="val 112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3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8" name="Google Shape;298;p38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3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00" name="Google Shape;300;p38"/>
          <p:cNvSpPr/>
          <p:nvPr>
            <p:ph idx="4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7" name="Google Shape;307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8" name="Google Shape;30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1" name="Google Shape;31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5" name="Google Shape;31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9" name="Google Shape;319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0" name="Google Shape;320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6" name="Google Shape;326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7" name="Google Shape;32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0" name="Google Shape;33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4" name="Google Shape;334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5" name="Google Shape;335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6" name="Google Shape;33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39" name="Google Shape;33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2" name="Google Shape;342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3" name="Google Shape;34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51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0" name="Google Shape;350;p51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1" name="Google Shape;351;p51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2" name="Google Shape;352;p51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3" name="Google Shape;353;p51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4" name="Google Shape;354;p51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2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8" name="Google Shape;358;p52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53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63" name="Google Shape;363;p53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4" name="Google Shape;364;p53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5" name="Google Shape;365;p53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6" name="Google Shape;366;p53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54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0" name="Google Shape;370;p54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1" name="Google Shape;371;p54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2" name="Google Shape;372;p54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3" name="Google Shape;373;p54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4" name="Google Shape;374;p54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5" name="Google Shape;375;p54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55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55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0" name="Google Shape;380;p55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1" name="Google Shape;381;p55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2" name="Google Shape;382;p55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83" name="Google Shape;383;p55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4" name="Google Shape;384;p55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5" name="Google Shape;385;p55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6" name="Google Shape;386;p55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56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7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3" name="Google Shape;393;p57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57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p57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6" name="Google Shape;396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57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9" name="Google Shape;399;p57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8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2" name="Google Shape;402;p58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58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58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5" name="Google Shape;405;p58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58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7" name="Google Shape;40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8" name="Google Shape;408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58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0" name="Google Shape;410;p58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1" name="Google Shape;411;p58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9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60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60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60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60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60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Google Shape;422;p60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60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0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60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60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28" name="Google Shape;428;p61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1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0" name="Google Shape;430;p61"/>
          <p:cNvSpPr/>
          <p:nvPr>
            <p:ph idx="2" type="pic"/>
          </p:nvPr>
        </p:nvSpPr>
        <p:spPr>
          <a:xfrm>
            <a:off x="0" y="2936025"/>
            <a:ext cx="9144000" cy="13440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61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61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CUSTOM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35" name="Google Shape;435;p6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2"/>
          <p:cNvSpPr/>
          <p:nvPr>
            <p:ph idx="2" type="pic"/>
          </p:nvPr>
        </p:nvSpPr>
        <p:spPr>
          <a:xfrm>
            <a:off x="4634650" y="7375"/>
            <a:ext cx="4509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62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8" name="Google Shape;438;p6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9" name="Google Shape;439;p62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2">
  <p:cSld name="CUSTOM_2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41" name="Google Shape;441;p63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3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43" name="Google Shape;443;p63"/>
          <p:cNvSpPr/>
          <p:nvPr>
            <p:ph idx="2" type="pic"/>
          </p:nvPr>
        </p:nvSpPr>
        <p:spPr>
          <a:xfrm>
            <a:off x="0" y="3520300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63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6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6" name="Google Shape;446;p6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CUSTOM_2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48" name="Google Shape;448;p64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4"/>
          <p:cNvSpPr/>
          <p:nvPr>
            <p:ph idx="2" type="pic"/>
          </p:nvPr>
        </p:nvSpPr>
        <p:spPr>
          <a:xfrm>
            <a:off x="36772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0" name="Google Shape;450;p64"/>
          <p:cNvSpPr/>
          <p:nvPr>
            <p:ph idx="3" type="pic"/>
          </p:nvPr>
        </p:nvSpPr>
        <p:spPr>
          <a:xfrm>
            <a:off x="237590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1" name="Google Shape;451;p64"/>
          <p:cNvSpPr/>
          <p:nvPr>
            <p:ph idx="4" type="pic"/>
          </p:nvPr>
        </p:nvSpPr>
        <p:spPr>
          <a:xfrm>
            <a:off x="451097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2" name="Google Shape;452;p64"/>
          <p:cNvSpPr/>
          <p:nvPr>
            <p:ph idx="5" type="pic"/>
          </p:nvPr>
        </p:nvSpPr>
        <p:spPr>
          <a:xfrm>
            <a:off x="664605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3" name="Google Shape;453;p64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64"/>
          <p:cNvSpPr txBox="1"/>
          <p:nvPr>
            <p:ph type="title"/>
          </p:nvPr>
        </p:nvSpPr>
        <p:spPr>
          <a:xfrm>
            <a:off x="240129" y="1008800"/>
            <a:ext cx="2852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5" name="Google Shape;455;p64"/>
          <p:cNvSpPr txBox="1"/>
          <p:nvPr>
            <p:ph idx="6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6" name="Google Shape;456;p6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7" name="Google Shape;457;p64"/>
          <p:cNvCxnSpPr>
            <a:stCxn id="458" idx="6"/>
            <a:endCxn id="459" idx="2"/>
          </p:cNvCxnSpPr>
          <p:nvPr/>
        </p:nvCxnSpPr>
        <p:spPr>
          <a:xfrm>
            <a:off x="598113" y="2512750"/>
            <a:ext cx="1777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8" name="Google Shape;458;p64"/>
          <p:cNvSpPr/>
          <p:nvPr/>
        </p:nvSpPr>
        <p:spPr>
          <a:xfrm>
            <a:off x="36771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4"/>
          <p:cNvSpPr/>
          <p:nvPr/>
        </p:nvSpPr>
        <p:spPr>
          <a:xfrm>
            <a:off x="237588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4"/>
          <p:cNvSpPr/>
          <p:nvPr/>
        </p:nvSpPr>
        <p:spPr>
          <a:xfrm>
            <a:off x="451096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4"/>
          <p:cNvSpPr/>
          <p:nvPr/>
        </p:nvSpPr>
        <p:spPr>
          <a:xfrm>
            <a:off x="664603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2" name="Google Shape;462;p64"/>
          <p:cNvCxnSpPr>
            <a:stCxn id="463" idx="3"/>
          </p:cNvCxnSpPr>
          <p:nvPr/>
        </p:nvCxnSpPr>
        <p:spPr>
          <a:xfrm>
            <a:off x="2606289" y="2511600"/>
            <a:ext cx="1904700" cy="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64"/>
          <p:cNvCxnSpPr>
            <a:endCxn id="465" idx="1"/>
          </p:cNvCxnSpPr>
          <p:nvPr/>
        </p:nvCxnSpPr>
        <p:spPr>
          <a:xfrm>
            <a:off x="4741339" y="2511600"/>
            <a:ext cx="190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64"/>
          <p:cNvCxnSpPr>
            <a:stCxn id="452" idx="6"/>
          </p:cNvCxnSpPr>
          <p:nvPr/>
        </p:nvCxnSpPr>
        <p:spPr>
          <a:xfrm>
            <a:off x="6876450" y="2511600"/>
            <a:ext cx="2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7" name="Google Shape;467;p64"/>
          <p:cNvSpPr txBox="1"/>
          <p:nvPr>
            <p:ph idx="7" type="body"/>
          </p:nvPr>
        </p:nvSpPr>
        <p:spPr>
          <a:xfrm>
            <a:off x="2421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68" name="Google Shape;468;p64"/>
          <p:cNvSpPr txBox="1"/>
          <p:nvPr>
            <p:ph idx="8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64"/>
          <p:cNvSpPr txBox="1"/>
          <p:nvPr>
            <p:ph idx="9" type="body"/>
          </p:nvPr>
        </p:nvSpPr>
        <p:spPr>
          <a:xfrm>
            <a:off x="237120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70" name="Google Shape;470;p64"/>
          <p:cNvSpPr txBox="1"/>
          <p:nvPr>
            <p:ph idx="13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64"/>
          <p:cNvSpPr txBox="1"/>
          <p:nvPr>
            <p:ph idx="14" type="body"/>
          </p:nvPr>
        </p:nvSpPr>
        <p:spPr>
          <a:xfrm>
            <a:off x="45147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72" name="Google Shape;472;p64"/>
          <p:cNvSpPr txBox="1"/>
          <p:nvPr>
            <p:ph idx="15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64"/>
          <p:cNvSpPr txBox="1"/>
          <p:nvPr>
            <p:ph idx="16" type="body"/>
          </p:nvPr>
        </p:nvSpPr>
        <p:spPr>
          <a:xfrm>
            <a:off x="665825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74" name="Google Shape;474;p64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3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76" name="Google Shape;476;p6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34" y="28353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5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65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65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80" name="Google Shape;480;p65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65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65"/>
          <p:cNvSpPr txBox="1"/>
          <p:nvPr>
            <p:ph idx="6" type="body"/>
          </p:nvPr>
        </p:nvSpPr>
        <p:spPr>
          <a:xfrm>
            <a:off x="12707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83" name="Google Shape;483;p65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65"/>
          <p:cNvSpPr txBox="1"/>
          <p:nvPr>
            <p:ph idx="8" type="body"/>
          </p:nvPr>
        </p:nvSpPr>
        <p:spPr>
          <a:xfrm>
            <a:off x="228599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85" name="Google Shape;485;p65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65"/>
          <p:cNvSpPr txBox="1"/>
          <p:nvPr>
            <p:ph idx="13" type="body"/>
          </p:nvPr>
        </p:nvSpPr>
        <p:spPr>
          <a:xfrm>
            <a:off x="4572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487" name="Google Shape;487;p65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65"/>
          <p:cNvSpPr txBox="1"/>
          <p:nvPr>
            <p:ph idx="15" type="body"/>
          </p:nvPr>
        </p:nvSpPr>
        <p:spPr>
          <a:xfrm>
            <a:off x="6858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3">
  <p:cSld name="CUSTOM_4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90" name="Google Shape;490;p6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6"/>
          <p:cNvSpPr/>
          <p:nvPr>
            <p:ph idx="2" type="pic"/>
          </p:nvPr>
        </p:nvSpPr>
        <p:spPr>
          <a:xfrm>
            <a:off x="0" y="3517475"/>
            <a:ext cx="9144000" cy="1647900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66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  <p:sp>
        <p:nvSpPr>
          <p:cNvPr id="493" name="Google Shape;493;p66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4" name="Google Shape;494;p66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5" name="Google Shape;495;p66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6" name="Google Shape;496;p66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7" name="Google Shape;497;p6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nn Diagram">
  <p:cSld name="CUSTOM_5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499" name="Google Shape;499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7"/>
          <p:cNvSpPr/>
          <p:nvPr/>
        </p:nvSpPr>
        <p:spPr>
          <a:xfrm>
            <a:off x="1356825" y="688350"/>
            <a:ext cx="3766800" cy="3766800"/>
          </a:xfrm>
          <a:prstGeom prst="ellipse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7"/>
          <p:cNvSpPr/>
          <p:nvPr/>
        </p:nvSpPr>
        <p:spPr>
          <a:xfrm>
            <a:off x="4247675" y="688350"/>
            <a:ext cx="3766800" cy="37668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67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3" name="Google Shape;503;p67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4" name="Google Shape;504;p67"/>
          <p:cNvSpPr txBox="1"/>
          <p:nvPr>
            <p:ph idx="2" type="subTitle"/>
          </p:nvPr>
        </p:nvSpPr>
        <p:spPr>
          <a:xfrm>
            <a:off x="1964575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5" name="Google Shape;505;p67"/>
          <p:cNvSpPr txBox="1"/>
          <p:nvPr>
            <p:ph idx="3" type="subTitle"/>
          </p:nvPr>
        </p:nvSpPr>
        <p:spPr>
          <a:xfrm>
            <a:off x="5130600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6" name="Google Shape;506;p67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_6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08" name="Google Shape;508;p6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8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68"/>
          <p:cNvSpPr txBox="1"/>
          <p:nvPr>
            <p:ph idx="2" type="subTitle"/>
          </p:nvPr>
        </p:nvSpPr>
        <p:spPr>
          <a:xfrm>
            <a:off x="5230775" y="861450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68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512" name="Google Shape;512;p6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3" name="Google Shape;513;p6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6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Chart">
  <p:cSld name="CUSTOM_7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16" name="Google Shape;516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9"/>
          <p:cNvSpPr/>
          <p:nvPr/>
        </p:nvSpPr>
        <p:spPr>
          <a:xfrm>
            <a:off x="2494000" y="1476600"/>
            <a:ext cx="3666900" cy="3666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69"/>
          <p:cNvSpPr/>
          <p:nvPr/>
        </p:nvSpPr>
        <p:spPr>
          <a:xfrm>
            <a:off x="6161000" y="1818450"/>
            <a:ext cx="2983200" cy="2983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9"/>
          <p:cNvSpPr/>
          <p:nvPr/>
        </p:nvSpPr>
        <p:spPr>
          <a:xfrm>
            <a:off x="0" y="2063100"/>
            <a:ext cx="2493900" cy="2493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9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69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69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69"/>
          <p:cNvSpPr txBox="1"/>
          <p:nvPr>
            <p:ph idx="4" type="title"/>
          </p:nvPr>
        </p:nvSpPr>
        <p:spPr>
          <a:xfrm>
            <a:off x="80350" y="533050"/>
            <a:ext cx="5148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4" name="Google Shape;524;p69"/>
          <p:cNvSpPr txBox="1"/>
          <p:nvPr>
            <p:ph idx="1" type="body"/>
          </p:nvPr>
        </p:nvSpPr>
        <p:spPr>
          <a:xfrm>
            <a:off x="5111325" y="489303"/>
            <a:ext cx="36669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525" name="Google Shape;525;p69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6" name="Google Shape;526;p6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69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4">
  <p:cSld name="CUSTOM_8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29" name="Google Shape;529;p7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0"/>
          <p:cNvSpPr/>
          <p:nvPr>
            <p:ph idx="2" type="pic"/>
          </p:nvPr>
        </p:nvSpPr>
        <p:spPr>
          <a:xfrm>
            <a:off x="6794500" y="0"/>
            <a:ext cx="234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70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532" name="Google Shape;532;p70"/>
          <p:cNvSpPr txBox="1"/>
          <p:nvPr>
            <p:ph idx="3" type="subTitle"/>
          </p:nvPr>
        </p:nvSpPr>
        <p:spPr>
          <a:xfrm>
            <a:off x="117372" y="3520186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70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istics">
  <p:cSld name="CUSTOM_9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35" name="Google Shape;535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1"/>
          <p:cNvSpPr txBox="1"/>
          <p:nvPr>
            <p:ph type="title"/>
          </p:nvPr>
        </p:nvSpPr>
        <p:spPr>
          <a:xfrm>
            <a:off x="6658265" y="8412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p71"/>
          <p:cNvSpPr txBox="1"/>
          <p:nvPr>
            <p:ph idx="1" type="subTitle"/>
          </p:nvPr>
        </p:nvSpPr>
        <p:spPr>
          <a:xfrm>
            <a:off x="6671415" y="13234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71"/>
          <p:cNvSpPr txBox="1"/>
          <p:nvPr>
            <p:ph idx="2" type="body"/>
          </p:nvPr>
        </p:nvSpPr>
        <p:spPr>
          <a:xfrm>
            <a:off x="2506950" y="883225"/>
            <a:ext cx="38667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9pPr>
          </a:lstStyle>
          <a:p/>
        </p:txBody>
      </p:sp>
      <p:sp>
        <p:nvSpPr>
          <p:cNvPr id="539" name="Google Shape;539;p71"/>
          <p:cNvSpPr txBox="1"/>
          <p:nvPr>
            <p:ph idx="3" type="title"/>
          </p:nvPr>
        </p:nvSpPr>
        <p:spPr>
          <a:xfrm>
            <a:off x="101700" y="901050"/>
            <a:ext cx="22695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0" name="Google Shape;540;p71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1" name="Google Shape;541;p7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71"/>
          <p:cNvSpPr txBox="1"/>
          <p:nvPr>
            <p:ph idx="5" type="title"/>
          </p:nvPr>
        </p:nvSpPr>
        <p:spPr>
          <a:xfrm>
            <a:off x="6658265" y="18440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71"/>
          <p:cNvSpPr txBox="1"/>
          <p:nvPr>
            <p:ph idx="6" type="subTitle"/>
          </p:nvPr>
        </p:nvSpPr>
        <p:spPr>
          <a:xfrm>
            <a:off x="6671415" y="23262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71"/>
          <p:cNvSpPr txBox="1"/>
          <p:nvPr>
            <p:ph idx="7" type="title"/>
          </p:nvPr>
        </p:nvSpPr>
        <p:spPr>
          <a:xfrm>
            <a:off x="6658265" y="28468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71"/>
          <p:cNvSpPr txBox="1"/>
          <p:nvPr>
            <p:ph idx="8" type="subTitle"/>
          </p:nvPr>
        </p:nvSpPr>
        <p:spPr>
          <a:xfrm>
            <a:off x="6671415" y="33290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71"/>
          <p:cNvSpPr txBox="1"/>
          <p:nvPr>
            <p:ph idx="9" type="title"/>
          </p:nvPr>
        </p:nvSpPr>
        <p:spPr>
          <a:xfrm>
            <a:off x="6658265" y="38496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71"/>
          <p:cNvSpPr txBox="1"/>
          <p:nvPr>
            <p:ph idx="13" type="subTitle"/>
          </p:nvPr>
        </p:nvSpPr>
        <p:spPr>
          <a:xfrm>
            <a:off x="6671415" y="43318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71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CUSTOM_10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50" name="Google Shape;550;p72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2"/>
          <p:cNvSpPr txBox="1"/>
          <p:nvPr>
            <p:ph idx="1" type="subTitle"/>
          </p:nvPr>
        </p:nvSpPr>
        <p:spPr>
          <a:xfrm>
            <a:off x="117187" y="103297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2" name="Google Shape;552;p72"/>
          <p:cNvSpPr txBox="1"/>
          <p:nvPr>
            <p:ph idx="2" type="body"/>
          </p:nvPr>
        </p:nvSpPr>
        <p:spPr>
          <a:xfrm>
            <a:off x="1062076" y="1050728"/>
            <a:ext cx="80004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514350" lvl="0" marL="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514350" lvl="1" marL="914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514350" lvl="2" marL="1371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514350" lvl="3" marL="1828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514350" lvl="4" marL="22860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514350" lvl="5" marL="2743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514350" lvl="6" marL="3200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514350" lvl="7" marL="3657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514350" lvl="8" marL="4114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  <p:sp>
        <p:nvSpPr>
          <p:cNvPr id="553" name="Google Shape;553;p72"/>
          <p:cNvSpPr txBox="1"/>
          <p:nvPr>
            <p:ph idx="3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4" name="Google Shape;554;p72"/>
          <p:cNvSpPr txBox="1"/>
          <p:nvPr>
            <p:ph idx="4" type="subTitle"/>
          </p:nvPr>
        </p:nvSpPr>
        <p:spPr>
          <a:xfrm>
            <a:off x="117187" y="438391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5" name="Google Shape;555;p72"/>
          <p:cNvSpPr txBox="1"/>
          <p:nvPr>
            <p:ph idx="5" type="subTitle"/>
          </p:nvPr>
        </p:nvSpPr>
        <p:spPr>
          <a:xfrm>
            <a:off x="117187" y="1511684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6" name="Google Shape;556;p72"/>
          <p:cNvSpPr txBox="1"/>
          <p:nvPr>
            <p:ph idx="6" type="subTitle"/>
          </p:nvPr>
        </p:nvSpPr>
        <p:spPr>
          <a:xfrm>
            <a:off x="117187" y="199038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7" name="Google Shape;557;p72"/>
          <p:cNvSpPr txBox="1"/>
          <p:nvPr>
            <p:ph idx="7" type="subTitle"/>
          </p:nvPr>
        </p:nvSpPr>
        <p:spPr>
          <a:xfrm>
            <a:off x="117187" y="246909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8" name="Google Shape;558;p72"/>
          <p:cNvSpPr txBox="1"/>
          <p:nvPr>
            <p:ph idx="8" type="subTitle"/>
          </p:nvPr>
        </p:nvSpPr>
        <p:spPr>
          <a:xfrm>
            <a:off x="117187" y="294780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9" name="Google Shape;559;p72"/>
          <p:cNvSpPr txBox="1"/>
          <p:nvPr>
            <p:ph idx="9" type="subTitle"/>
          </p:nvPr>
        </p:nvSpPr>
        <p:spPr>
          <a:xfrm>
            <a:off x="117187" y="342650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0" name="Google Shape;560;p72"/>
          <p:cNvSpPr txBox="1"/>
          <p:nvPr>
            <p:ph idx="13" type="subTitle"/>
          </p:nvPr>
        </p:nvSpPr>
        <p:spPr>
          <a:xfrm>
            <a:off x="117187" y="390521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1" name="Google Shape;561;p72"/>
          <p:cNvSpPr txBox="1"/>
          <p:nvPr>
            <p:ph type="title"/>
          </p:nvPr>
        </p:nvSpPr>
        <p:spPr>
          <a:xfrm>
            <a:off x="6060800" y="401925"/>
            <a:ext cx="28638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72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3" name="Google Shape;563;p72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08">
          <p15:clr>
            <a:srgbClr val="E46962"/>
          </p15:clr>
        </p15:guide>
        <p15:guide id="2" orient="horz" pos="720">
          <p15:clr>
            <a:srgbClr val="E46962"/>
          </p15:clr>
        </p15:guide>
        <p15:guide id="3" orient="horz" pos="2827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CUSTOM_1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65" name="Google Shape;565;p73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7" name="Google Shape;567;p7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8" name="Google Shape;568;p73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1pPr>
            <a:lvl2pPr indent="-457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2pPr>
            <a:lvl3pPr indent="-457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3pPr>
            <a:lvl4pPr indent="-457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4pPr>
            <a:lvl5pPr indent="-457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5pPr>
            <a:lvl6pPr indent="-457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6pPr>
            <a:lvl7pPr indent="-457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7pPr>
            <a:lvl8pPr indent="-457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8pPr>
            <a:lvl9pPr indent="-457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9pPr>
          </a:lstStyle>
          <a:p/>
        </p:txBody>
      </p:sp>
      <p:sp>
        <p:nvSpPr>
          <p:cNvPr id="569" name="Google Shape;569;p73"/>
          <p:cNvSpPr txBox="1"/>
          <p:nvPr/>
        </p:nvSpPr>
        <p:spPr>
          <a:xfrm>
            <a:off x="234386" y="399350"/>
            <a:ext cx="3501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“</a:t>
            </a:r>
            <a:endParaRPr sz="4800">
              <a:solidFill>
                <a:schemeClr val="lt1"/>
              </a:solidFill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  <p:sp>
        <p:nvSpPr>
          <p:cNvPr id="570" name="Google Shape;570;p73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s Phone + Tablet">
  <p:cSld name="CUSTOM_12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72" name="Google Shape;572;p74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4" name="Google Shape;574;p74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74"/>
          <p:cNvSpPr/>
          <p:nvPr>
            <p:ph idx="3" type="pic"/>
          </p:nvPr>
        </p:nvSpPr>
        <p:spPr>
          <a:xfrm>
            <a:off x="3502638" y="866550"/>
            <a:ext cx="4531500" cy="3409500"/>
          </a:xfrm>
          <a:prstGeom prst="roundRect">
            <a:avLst>
              <a:gd fmla="val 4099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7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7" name="Google Shape;577;p74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8" name="Google Shape;578;p74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3 Phones">
  <p:cSld name="CUSTOM_12_1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80" name="Google Shape;580;p7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2" name="Google Shape;582;p75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7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4" name="Google Shape;584;p75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5" name="Google Shape;585;p7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6" name="Google Shape;586;p75"/>
          <p:cNvSpPr/>
          <p:nvPr>
            <p:ph idx="4" type="pic"/>
          </p:nvPr>
        </p:nvSpPr>
        <p:spPr>
          <a:xfrm>
            <a:off x="3764988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75"/>
          <p:cNvSpPr/>
          <p:nvPr>
            <p:ph idx="5" type="pic"/>
          </p:nvPr>
        </p:nvSpPr>
        <p:spPr>
          <a:xfrm>
            <a:off x="642011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Phone + Desktop">
  <p:cSld name="CUSTOM_13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589" name="Google Shape;589;p7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1" name="Google Shape;591;p76"/>
          <p:cNvSpPr/>
          <p:nvPr/>
        </p:nvSpPr>
        <p:spPr>
          <a:xfrm>
            <a:off x="5187043" y="3541650"/>
            <a:ext cx="1091100" cy="734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76"/>
          <p:cNvSpPr/>
          <p:nvPr>
            <p:ph idx="2" type="pic"/>
          </p:nvPr>
        </p:nvSpPr>
        <p:spPr>
          <a:xfrm>
            <a:off x="3417343" y="934850"/>
            <a:ext cx="4630500" cy="2606700"/>
          </a:xfrm>
          <a:prstGeom prst="roundRect">
            <a:avLst>
              <a:gd fmla="val 112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7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4" name="Google Shape;594;p76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96" name="Google Shape;596;p76"/>
          <p:cNvSpPr/>
          <p:nvPr>
            <p:ph idx="4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3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66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223475"/>
            <a:ext cx="8686800" cy="23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228600" y="2909450"/>
            <a:ext cx="8686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9">
          <p15:clr>
            <a:srgbClr val="E46962"/>
          </p15:clr>
        </p15:guide>
        <p15:guide id="2" pos="593">
          <p15:clr>
            <a:srgbClr val="E46962"/>
          </p15:clr>
        </p15:guide>
        <p15:guide id="3" pos="669">
          <p15:clr>
            <a:srgbClr val="E46962"/>
          </p15:clr>
        </p15:guide>
        <p15:guide id="4" pos="1044">
          <p15:clr>
            <a:srgbClr val="E46962"/>
          </p15:clr>
        </p15:guide>
        <p15:guide id="5" pos="1119">
          <p15:clr>
            <a:srgbClr val="E46962"/>
          </p15:clr>
        </p15:guide>
        <p15:guide id="6" pos="1494">
          <p15:clr>
            <a:srgbClr val="E46962"/>
          </p15:clr>
        </p15:guide>
        <p15:guide id="7" pos="1569">
          <p15:clr>
            <a:srgbClr val="E46962"/>
          </p15:clr>
        </p15:guide>
        <p15:guide id="8" pos="1944">
          <p15:clr>
            <a:srgbClr val="E46962"/>
          </p15:clr>
        </p15:guide>
        <p15:guide id="9" pos="2019">
          <p15:clr>
            <a:srgbClr val="E46962"/>
          </p15:clr>
        </p15:guide>
        <p15:guide id="10" pos="2394">
          <p15:clr>
            <a:srgbClr val="E46962"/>
          </p15:clr>
        </p15:guide>
        <p15:guide id="11" pos="2469">
          <p15:clr>
            <a:srgbClr val="E46962"/>
          </p15:clr>
        </p15:guide>
        <p15:guide id="12" pos="2844">
          <p15:clr>
            <a:srgbClr val="E46962"/>
          </p15:clr>
        </p15:guide>
        <p15:guide id="13" pos="2919">
          <p15:clr>
            <a:srgbClr val="E46962"/>
          </p15:clr>
        </p15:guide>
        <p15:guide id="14" pos="3294">
          <p15:clr>
            <a:srgbClr val="E46962"/>
          </p15:clr>
        </p15:guide>
        <p15:guide id="15" pos="3370">
          <p15:clr>
            <a:srgbClr val="E46962"/>
          </p15:clr>
        </p15:guide>
        <p15:guide id="16" pos="3744">
          <p15:clr>
            <a:srgbClr val="E46962"/>
          </p15:clr>
        </p15:guide>
        <p15:guide id="17" pos="3820">
          <p15:clr>
            <a:srgbClr val="E46962"/>
          </p15:clr>
        </p15:guide>
        <p15:guide id="18" pos="4194">
          <p15:clr>
            <a:srgbClr val="E46962"/>
          </p15:clr>
        </p15:guide>
        <p15:guide id="19" pos="4270">
          <p15:clr>
            <a:srgbClr val="E46962"/>
          </p15:clr>
        </p15:guide>
        <p15:guide id="20" pos="4644">
          <p15:clr>
            <a:srgbClr val="E46962"/>
          </p15:clr>
        </p15:guide>
        <p15:guide id="21" pos="4720">
          <p15:clr>
            <a:srgbClr val="E46962"/>
          </p15:clr>
        </p15:guide>
        <p15:guide id="22" pos="5094">
          <p15:clr>
            <a:srgbClr val="E46962"/>
          </p15:clr>
        </p15:guide>
        <p15:guide id="23" pos="5170">
          <p15:clr>
            <a:srgbClr val="E46962"/>
          </p15:clr>
        </p15:guide>
        <p15:guide id="24" pos="5544">
          <p15:clr>
            <a:srgbClr val="E46962"/>
          </p15:clr>
        </p15:guide>
        <p15:guide id="25" orient="horz" pos="141">
          <p15:clr>
            <a:srgbClr val="E46962"/>
          </p15:clr>
        </p15:guide>
        <p15:guide id="26" orient="horz" pos="3061">
          <p15:clr>
            <a:srgbClr val="E46962"/>
          </p15:clr>
        </p15:guide>
        <p15:guide id="27" pos="144">
          <p15:clr>
            <a:srgbClr val="E46962"/>
          </p15:clr>
        </p15:guide>
        <p15:guide id="28" pos="5616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39"/>
          <p:cNvSpPr txBox="1"/>
          <p:nvPr>
            <p:ph type="title"/>
          </p:nvPr>
        </p:nvSpPr>
        <p:spPr>
          <a:xfrm>
            <a:off x="228600" y="223475"/>
            <a:ext cx="8686800" cy="23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304" name="Google Shape;304;p39"/>
          <p:cNvSpPr txBox="1"/>
          <p:nvPr>
            <p:ph idx="1" type="body"/>
          </p:nvPr>
        </p:nvSpPr>
        <p:spPr>
          <a:xfrm>
            <a:off x="228600" y="2909450"/>
            <a:ext cx="8686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9">
          <p15:clr>
            <a:srgbClr val="E46962"/>
          </p15:clr>
        </p15:guide>
        <p15:guide id="2" pos="593">
          <p15:clr>
            <a:srgbClr val="E46962"/>
          </p15:clr>
        </p15:guide>
        <p15:guide id="3" pos="669">
          <p15:clr>
            <a:srgbClr val="E46962"/>
          </p15:clr>
        </p15:guide>
        <p15:guide id="4" pos="1044">
          <p15:clr>
            <a:srgbClr val="E46962"/>
          </p15:clr>
        </p15:guide>
        <p15:guide id="5" pos="1119">
          <p15:clr>
            <a:srgbClr val="E46962"/>
          </p15:clr>
        </p15:guide>
        <p15:guide id="6" pos="1494">
          <p15:clr>
            <a:srgbClr val="E46962"/>
          </p15:clr>
        </p15:guide>
        <p15:guide id="7" pos="1569">
          <p15:clr>
            <a:srgbClr val="E46962"/>
          </p15:clr>
        </p15:guide>
        <p15:guide id="8" pos="1944">
          <p15:clr>
            <a:srgbClr val="E46962"/>
          </p15:clr>
        </p15:guide>
        <p15:guide id="9" pos="2019">
          <p15:clr>
            <a:srgbClr val="E46962"/>
          </p15:clr>
        </p15:guide>
        <p15:guide id="10" pos="2394">
          <p15:clr>
            <a:srgbClr val="E46962"/>
          </p15:clr>
        </p15:guide>
        <p15:guide id="11" pos="2469">
          <p15:clr>
            <a:srgbClr val="E46962"/>
          </p15:clr>
        </p15:guide>
        <p15:guide id="12" pos="2844">
          <p15:clr>
            <a:srgbClr val="E46962"/>
          </p15:clr>
        </p15:guide>
        <p15:guide id="13" pos="2919">
          <p15:clr>
            <a:srgbClr val="E46962"/>
          </p15:clr>
        </p15:guide>
        <p15:guide id="14" pos="3294">
          <p15:clr>
            <a:srgbClr val="E46962"/>
          </p15:clr>
        </p15:guide>
        <p15:guide id="15" pos="3370">
          <p15:clr>
            <a:srgbClr val="E46962"/>
          </p15:clr>
        </p15:guide>
        <p15:guide id="16" pos="3744">
          <p15:clr>
            <a:srgbClr val="E46962"/>
          </p15:clr>
        </p15:guide>
        <p15:guide id="17" pos="3820">
          <p15:clr>
            <a:srgbClr val="E46962"/>
          </p15:clr>
        </p15:guide>
        <p15:guide id="18" pos="4194">
          <p15:clr>
            <a:srgbClr val="E46962"/>
          </p15:clr>
        </p15:guide>
        <p15:guide id="19" pos="4270">
          <p15:clr>
            <a:srgbClr val="E46962"/>
          </p15:clr>
        </p15:guide>
        <p15:guide id="20" pos="4644">
          <p15:clr>
            <a:srgbClr val="E46962"/>
          </p15:clr>
        </p15:guide>
        <p15:guide id="21" pos="4720">
          <p15:clr>
            <a:srgbClr val="E46962"/>
          </p15:clr>
        </p15:guide>
        <p15:guide id="22" pos="5094">
          <p15:clr>
            <a:srgbClr val="E46962"/>
          </p15:clr>
        </p15:guide>
        <p15:guide id="23" pos="5170">
          <p15:clr>
            <a:srgbClr val="E46962"/>
          </p15:clr>
        </p15:guide>
        <p15:guide id="24" pos="5544">
          <p15:clr>
            <a:srgbClr val="E46962"/>
          </p15:clr>
        </p15:guide>
        <p15:guide id="25" orient="horz" pos="141">
          <p15:clr>
            <a:srgbClr val="E46962"/>
          </p15:clr>
        </p15:guide>
        <p15:guide id="26" orient="horz" pos="3061">
          <p15:clr>
            <a:srgbClr val="E46962"/>
          </p15:clr>
        </p15:guide>
        <p15:guide id="27" pos="144">
          <p15:clr>
            <a:srgbClr val="E46962"/>
          </p15:clr>
        </p15:guide>
        <p15:guide id="28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7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The Power of </a:t>
            </a:r>
            <a:endParaRPr sz="62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Connected</a:t>
            </a:r>
            <a:endParaRPr sz="620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/>
              <a:t>Takeoff &amp; Job Costing</a:t>
            </a:r>
            <a:endParaRPr sz="6200"/>
          </a:p>
        </p:txBody>
      </p:sp>
      <p:pic>
        <p:nvPicPr>
          <p:cNvPr id="602" name="Google Shape;602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0388" l="0" r="0" t="35351"/>
          <a:stretch/>
        </p:blipFill>
        <p:spPr>
          <a:xfrm>
            <a:off x="0" y="2936025"/>
            <a:ext cx="9144005" cy="1344001"/>
          </a:xfrm>
          <a:prstGeom prst="rect">
            <a:avLst/>
          </a:prstGeom>
        </p:spPr>
      </p:pic>
      <p:sp>
        <p:nvSpPr>
          <p:cNvPr id="603" name="Google Shape;603;p77"/>
          <p:cNvSpPr txBox="1"/>
          <p:nvPr>
            <p:ph idx="1" type="subTitle"/>
          </p:nvPr>
        </p:nvSpPr>
        <p:spPr>
          <a:xfrm>
            <a:off x="135604" y="4400125"/>
            <a:ext cx="29502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April 24, 2025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Live Webinar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604" name="Google Shape;604;p77"/>
          <p:cNvSpPr txBox="1"/>
          <p:nvPr>
            <p:ph idx="3" type="subTitle"/>
          </p:nvPr>
        </p:nvSpPr>
        <p:spPr>
          <a:xfrm>
            <a:off x="3100301" y="4400125"/>
            <a:ext cx="29502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Work Sans"/>
                <a:ea typeface="Work Sans"/>
                <a:cs typeface="Work Sans"/>
                <a:sym typeface="Work Sans"/>
              </a:rPr>
              <a:t>Adam Eagle</a:t>
            </a:r>
            <a:endParaRPr b="1" sz="10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CEO &amp; Founder, Beam</a:t>
            </a:r>
            <a:endParaRPr sz="1000"/>
          </a:p>
        </p:txBody>
      </p:sp>
      <p:sp>
        <p:nvSpPr>
          <p:cNvPr id="605" name="Google Shape;605;p77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6" name="Google Shape;606;p77"/>
          <p:cNvSpPr txBox="1"/>
          <p:nvPr>
            <p:ph idx="3" type="subTitle"/>
          </p:nvPr>
        </p:nvSpPr>
        <p:spPr>
          <a:xfrm>
            <a:off x="6065001" y="4400125"/>
            <a:ext cx="29502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Work Sans"/>
                <a:ea typeface="Work Sans"/>
                <a:cs typeface="Work Sans"/>
                <a:sym typeface="Work Sans"/>
              </a:rPr>
              <a:t>Torrey Rawlings</a:t>
            </a:r>
            <a:endParaRPr b="1" sz="1000"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Product Manager</a:t>
            </a:r>
            <a:r>
              <a:rPr lang="en" sz="1000"/>
              <a:t>, Verisk</a:t>
            </a:r>
            <a:endParaRPr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205" r="161" t="0"/>
          <a:stretch/>
        </p:blipFill>
        <p:spPr>
          <a:xfrm>
            <a:off x="4460025" y="7375"/>
            <a:ext cx="4683925" cy="5143501"/>
          </a:xfrm>
          <a:prstGeom prst="rect">
            <a:avLst/>
          </a:prstGeom>
        </p:spPr>
      </p:pic>
      <p:sp>
        <p:nvSpPr>
          <p:cNvPr id="686" name="Google Shape;686;p86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Live Pricing by ZIP Code</a:t>
            </a:r>
            <a:endParaRPr/>
          </a:p>
        </p:txBody>
      </p:sp>
      <p:sp>
        <p:nvSpPr>
          <p:cNvPr id="687" name="Google Shape;687;p8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88" name="Google Shape;688;p86"/>
          <p:cNvSpPr txBox="1"/>
          <p:nvPr>
            <p:ph idx="3" type="body"/>
          </p:nvPr>
        </p:nvSpPr>
        <p:spPr>
          <a:xfrm>
            <a:off x="120975" y="3104000"/>
            <a:ext cx="41442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Live pricing database maintained by ZIP code.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Updated monthly to ensure you always have the most current data.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Data sourced from 50,000+ providers and over 13 million data points.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Includes detailed component pricing for materials, labor, and equipment—not just unit prices.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7"/>
          <p:cNvSpPr txBox="1"/>
          <p:nvPr>
            <p:ph idx="4" type="body"/>
          </p:nvPr>
        </p:nvSpPr>
        <p:spPr>
          <a:xfrm>
            <a:off x="1270500" y="2091150"/>
            <a:ext cx="6603000" cy="9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Short Demo of Takeoff &amp; Estimating Software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9536" l="0" r="0" t="23651"/>
          <a:stretch/>
        </p:blipFill>
        <p:spPr>
          <a:xfrm>
            <a:off x="0" y="3520300"/>
            <a:ext cx="9144003" cy="1623298"/>
          </a:xfrm>
          <a:prstGeom prst="rect">
            <a:avLst/>
          </a:prstGeom>
        </p:spPr>
      </p:pic>
      <p:sp>
        <p:nvSpPr>
          <p:cNvPr id="699" name="Google Shape;699;p88"/>
          <p:cNvSpPr txBox="1"/>
          <p:nvPr>
            <p:ph type="title"/>
          </p:nvPr>
        </p:nvSpPr>
        <p:spPr>
          <a:xfrm>
            <a:off x="942150" y="686475"/>
            <a:ext cx="79734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ESTIMATE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PROJECT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700" name="Google Shape;700;p8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01" name="Google Shape;701;p8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9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33%</a:t>
            </a:r>
            <a:endParaRPr/>
          </a:p>
        </p:txBody>
      </p:sp>
      <p:sp>
        <p:nvSpPr>
          <p:cNvPr id="707" name="Google Shape;707;p89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10%</a:t>
            </a:r>
            <a:endParaRPr/>
          </a:p>
        </p:txBody>
      </p:sp>
      <p:sp>
        <p:nvSpPr>
          <p:cNvPr id="708" name="Google Shape;708;p89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20%</a:t>
            </a:r>
            <a:endParaRPr/>
          </a:p>
        </p:txBody>
      </p:sp>
      <p:sp>
        <p:nvSpPr>
          <p:cNvPr id="709" name="Google Shape;709;p89"/>
          <p:cNvSpPr txBox="1"/>
          <p:nvPr>
            <p:ph idx="4" type="title"/>
          </p:nvPr>
        </p:nvSpPr>
        <p:spPr>
          <a:xfrm>
            <a:off x="80350" y="533050"/>
            <a:ext cx="58635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 RATES</a:t>
            </a:r>
            <a:endParaRPr/>
          </a:p>
        </p:txBody>
      </p:sp>
      <p:sp>
        <p:nvSpPr>
          <p:cNvPr id="710" name="Google Shape;710;p89"/>
          <p:cNvSpPr txBox="1"/>
          <p:nvPr>
            <p:ph idx="1" type="body"/>
          </p:nvPr>
        </p:nvSpPr>
        <p:spPr>
          <a:xfrm>
            <a:off x="5943750" y="489300"/>
            <a:ext cx="28347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What are average bid win rates across segments?</a:t>
            </a:r>
            <a:endParaRPr/>
          </a:p>
        </p:txBody>
      </p:sp>
      <p:sp>
        <p:nvSpPr>
          <p:cNvPr id="711" name="Google Shape;711;p89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12" name="Google Shape;712;p8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89"/>
          <p:cNvSpPr txBox="1"/>
          <p:nvPr>
            <p:ph idx="1" type="body"/>
          </p:nvPr>
        </p:nvSpPr>
        <p:spPr>
          <a:xfrm>
            <a:off x="2497450" y="3793602"/>
            <a:ext cx="36669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DESIGN-BUILD</a:t>
            </a:r>
            <a:endParaRPr/>
          </a:p>
        </p:txBody>
      </p:sp>
      <p:sp>
        <p:nvSpPr>
          <p:cNvPr id="714" name="Google Shape;714;p89"/>
          <p:cNvSpPr txBox="1"/>
          <p:nvPr>
            <p:ph idx="1" type="body"/>
          </p:nvPr>
        </p:nvSpPr>
        <p:spPr>
          <a:xfrm>
            <a:off x="6161000" y="3793600"/>
            <a:ext cx="29832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PRIVATE COMMERCIAL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5" name="Google Shape;715;p89"/>
          <p:cNvSpPr txBox="1"/>
          <p:nvPr>
            <p:ph idx="1" type="body"/>
          </p:nvPr>
        </p:nvSpPr>
        <p:spPr>
          <a:xfrm>
            <a:off x="0" y="3793600"/>
            <a:ext cx="24939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PUBLIC WORKS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1" name="Google Shape;721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39943" t="0"/>
          <a:stretch/>
        </p:blipFill>
        <p:spPr>
          <a:xfrm>
            <a:off x="1109874" y="867000"/>
            <a:ext cx="2690400" cy="3409500"/>
          </a:xfrm>
          <a:prstGeom prst="roundRect">
            <a:avLst>
              <a:gd fmla="val 16667" name="adj"/>
            </a:avLst>
          </a:prstGeom>
        </p:spPr>
      </p:pic>
      <p:pic>
        <p:nvPicPr>
          <p:cNvPr id="722" name="Google Shape;722;p90" title="Proposal.pn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352" l="0" r="0" t="0"/>
          <a:stretch/>
        </p:blipFill>
        <p:spPr>
          <a:xfrm>
            <a:off x="4249625" y="867000"/>
            <a:ext cx="3784800" cy="3409500"/>
          </a:xfrm>
          <a:prstGeom prst="roundRect">
            <a:avLst>
              <a:gd fmla="val 16667" name="adj"/>
            </a:avLst>
          </a:prstGeom>
        </p:spPr>
      </p:pic>
      <p:sp>
        <p:nvSpPr>
          <p:cNvPr id="723" name="Google Shape;723;p90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24" name="Google Shape;724;p90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91" title="Screenshot 2025-04-17 at 9.53.29 P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450" r="36143" t="0"/>
          <a:stretch/>
        </p:blipFill>
        <p:spPr>
          <a:xfrm>
            <a:off x="4460025" y="7375"/>
            <a:ext cx="4683927" cy="5143500"/>
          </a:xfrm>
          <a:prstGeom prst="rect">
            <a:avLst/>
          </a:prstGeom>
        </p:spPr>
      </p:pic>
      <p:sp>
        <p:nvSpPr>
          <p:cNvPr id="730" name="Google Shape;730;p91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Cost Codes and Cost Types</a:t>
            </a:r>
            <a:endParaRPr/>
          </a:p>
        </p:txBody>
      </p:sp>
      <p:sp>
        <p:nvSpPr>
          <p:cNvPr id="731" name="Google Shape;731;p9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32" name="Google Shape;732;p91"/>
          <p:cNvSpPr txBox="1"/>
          <p:nvPr>
            <p:ph idx="3" type="body"/>
          </p:nvPr>
        </p:nvSpPr>
        <p:spPr>
          <a:xfrm>
            <a:off x="120975" y="3104000"/>
            <a:ext cx="41442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Define categories or “codes” for different types of expenses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Optionally, categorize materials, labor, or subcontractor expense “types” too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Estimate vs. Actuals and Job Costing is based on Cost Codes and Cost Types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8" name="Google Shape;738;p92" title="Screenshot 2025-04-17 at 10.02.52 P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7327" l="901" r="0" t="0"/>
          <a:stretch/>
        </p:blipFill>
        <p:spPr>
          <a:xfrm>
            <a:off x="347550" y="498500"/>
            <a:ext cx="6310800" cy="2557200"/>
          </a:xfrm>
          <a:prstGeom prst="roundRect">
            <a:avLst>
              <a:gd fmla="val 16667" name="adj"/>
            </a:avLst>
          </a:prstGeom>
        </p:spPr>
      </p:pic>
      <p:pic>
        <p:nvPicPr>
          <p:cNvPr id="739" name="Google Shape;739;p92" title="Screenshot 2025-04-17 at 10.04.14 PM.pn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988" l="2162" r="2152" t="18105"/>
          <a:stretch/>
        </p:blipFill>
        <p:spPr>
          <a:xfrm>
            <a:off x="3054300" y="3172400"/>
            <a:ext cx="5778900" cy="1802400"/>
          </a:xfrm>
          <a:prstGeom prst="roundRect">
            <a:avLst>
              <a:gd fmla="val 16667" name="adj"/>
            </a:avLst>
          </a:prstGeom>
        </p:spPr>
      </p:pic>
      <p:sp>
        <p:nvSpPr>
          <p:cNvPr id="740" name="Google Shape;740;p9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41" name="Google Shape;741;p92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6058" l="0" r="0" t="28677"/>
          <a:stretch/>
        </p:blipFill>
        <p:spPr>
          <a:xfrm>
            <a:off x="0" y="3128200"/>
            <a:ext cx="9144004" cy="2015399"/>
          </a:xfrm>
          <a:prstGeom prst="rect">
            <a:avLst/>
          </a:prstGeom>
        </p:spPr>
      </p:pic>
      <p:sp>
        <p:nvSpPr>
          <p:cNvPr id="747" name="Google Shape;747;p93"/>
          <p:cNvSpPr txBox="1"/>
          <p:nvPr>
            <p:ph type="title"/>
          </p:nvPr>
        </p:nvSpPr>
        <p:spPr>
          <a:xfrm>
            <a:off x="1002100" y="686475"/>
            <a:ext cx="7913100" cy="18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TOOLS</a:t>
            </a:r>
            <a:endParaRPr/>
          </a:p>
        </p:txBody>
      </p:sp>
      <p:sp>
        <p:nvSpPr>
          <p:cNvPr id="748" name="Google Shape;748;p9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49" name="Google Shape;749;p9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4" name="Google Shape;754;p94"/>
          <p:cNvCxnSpPr>
            <a:stCxn id="755" idx="2"/>
            <a:endCxn id="756" idx="0"/>
          </p:cNvCxnSpPr>
          <p:nvPr/>
        </p:nvCxnSpPr>
        <p:spPr>
          <a:xfrm>
            <a:off x="6889299" y="1468106"/>
            <a:ext cx="0" cy="2374500"/>
          </a:xfrm>
          <a:prstGeom prst="straightConnector1">
            <a:avLst/>
          </a:prstGeom>
          <a:noFill/>
          <a:ln cap="flat" cmpd="sng" w="38100">
            <a:solidFill>
              <a:srgbClr val="DADAD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7" name="Google Shape;757;p94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Go from Estimate to Proposal to Budget </a:t>
            </a:r>
            <a:r>
              <a:rPr lang="en"/>
              <a:t>with the XactRemodel + Beam Integration</a:t>
            </a:r>
            <a:endParaRPr/>
          </a:p>
        </p:txBody>
      </p:sp>
      <p:sp>
        <p:nvSpPr>
          <p:cNvPr id="758" name="Google Shape;758;p9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59" name="Google Shape;759;p94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several “all-in-one” tools that handle takeoff, estimating, and job costing, but integrating systems allows you to choose best-in-class for each.</a:t>
            </a:r>
            <a:endParaRPr/>
          </a:p>
        </p:txBody>
      </p:sp>
      <p:pic>
        <p:nvPicPr>
          <p:cNvPr id="760" name="Google Shape;76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675" y="1748500"/>
            <a:ext cx="1661251" cy="166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94" title="XactRemodel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400" y="623561"/>
            <a:ext cx="3673799" cy="84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94" title="beam-ruler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4349" y="3842600"/>
            <a:ext cx="2009924" cy="71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5"/>
          <p:cNvSpPr txBox="1"/>
          <p:nvPr>
            <p:ph idx="4" type="body"/>
          </p:nvPr>
        </p:nvSpPr>
        <p:spPr>
          <a:xfrm>
            <a:off x="1270500" y="2091150"/>
            <a:ext cx="6603000" cy="9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Short Demo of XactRemodel CSV to Beam Proposal + Budget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8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TAKEOFF &amp; ESTIMATING BEST PRACTICES </a:t>
            </a:r>
            <a:endParaRPr/>
          </a:p>
        </p:txBody>
      </p:sp>
      <p:sp>
        <p:nvSpPr>
          <p:cNvPr id="612" name="Google Shape;612;p78"/>
          <p:cNvSpPr txBox="1"/>
          <p:nvPr>
            <p:ph type="title"/>
          </p:nvPr>
        </p:nvSpPr>
        <p:spPr>
          <a:xfrm>
            <a:off x="240126" y="1008800"/>
            <a:ext cx="7967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/>
              <a:t>WHAT WE’LL COVER TODAY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78"/>
          <p:cNvSpPr txBox="1"/>
          <p:nvPr>
            <p:ph idx="6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14" name="Google Shape;614;p78"/>
          <p:cNvSpPr txBox="1"/>
          <p:nvPr>
            <p:ph idx="8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ESTIMATE TO PROJECT BUDGET</a:t>
            </a:r>
            <a:endParaRPr/>
          </a:p>
        </p:txBody>
      </p:sp>
      <p:sp>
        <p:nvSpPr>
          <p:cNvPr id="615" name="Google Shape;615;p78"/>
          <p:cNvSpPr txBox="1"/>
          <p:nvPr>
            <p:ph idx="13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TOOLS</a:t>
            </a:r>
            <a:endParaRPr/>
          </a:p>
        </p:txBody>
      </p:sp>
      <p:sp>
        <p:nvSpPr>
          <p:cNvPr id="616" name="Google Shape;616;p78"/>
          <p:cNvSpPr txBox="1"/>
          <p:nvPr>
            <p:ph idx="15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TRACKING JOB COSTS WITHOUT THE HEADACHE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lank whitespace." id="617" name="Google Shape;617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3744" l="-13969" r="-13956" t="-13757"/>
          <a:stretch/>
        </p:blipFill>
        <p:spPr>
          <a:xfrm>
            <a:off x="367725" y="2396400"/>
            <a:ext cx="230400" cy="230400"/>
          </a:xfrm>
          <a:prstGeom prst="ellipse">
            <a:avLst/>
          </a:prstGeom>
        </p:spPr>
      </p:pic>
      <p:pic>
        <p:nvPicPr>
          <p:cNvPr descr="Blank whitespace." id="618" name="Google Shape;618;p7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-18603" l="-19060" r="-19060" t="-18589"/>
          <a:stretch/>
        </p:blipFill>
        <p:spPr>
          <a:xfrm>
            <a:off x="2375900" y="2396400"/>
            <a:ext cx="230400" cy="230400"/>
          </a:xfrm>
          <a:prstGeom prst="ellipse">
            <a:avLst/>
          </a:prstGeom>
        </p:spPr>
      </p:pic>
      <p:pic>
        <p:nvPicPr>
          <p:cNvPr descr="Blank whitespace." id="619" name="Google Shape;619;p78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-11323" l="-11360" r="-11323" t="-11360"/>
          <a:stretch/>
        </p:blipFill>
        <p:spPr>
          <a:xfrm>
            <a:off x="4510975" y="2396400"/>
            <a:ext cx="230400" cy="230400"/>
          </a:xfrm>
          <a:prstGeom prst="ellipse">
            <a:avLst/>
          </a:prstGeom>
        </p:spPr>
      </p:pic>
      <p:pic>
        <p:nvPicPr>
          <p:cNvPr descr="Blank whitespace." id="620" name="Google Shape;620;p78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-19116" l="-21953" r="-21910" t="-25267"/>
          <a:stretch/>
        </p:blipFill>
        <p:spPr>
          <a:xfrm>
            <a:off x="6646050" y="2396400"/>
            <a:ext cx="230400" cy="230400"/>
          </a:xfrm>
          <a:prstGeom prst="ellipse">
            <a:avLst/>
          </a:prstGeom>
        </p:spPr>
      </p:pic>
      <p:sp>
        <p:nvSpPr>
          <p:cNvPr id="621" name="Google Shape;621;p7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5618" l="0" r="0" t="0"/>
          <a:stretch/>
        </p:blipFill>
        <p:spPr>
          <a:xfrm>
            <a:off x="0" y="3520300"/>
            <a:ext cx="9144003" cy="1623300"/>
          </a:xfrm>
          <a:prstGeom prst="rect">
            <a:avLst/>
          </a:prstGeom>
        </p:spPr>
      </p:pic>
      <p:sp>
        <p:nvSpPr>
          <p:cNvPr id="771" name="Google Shape;771;p96"/>
          <p:cNvSpPr txBox="1"/>
          <p:nvPr>
            <p:ph type="title"/>
          </p:nvPr>
        </p:nvSpPr>
        <p:spPr>
          <a:xfrm>
            <a:off x="1002100" y="686475"/>
            <a:ext cx="79131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JOB COSTS </a:t>
            </a:r>
            <a:r>
              <a:rPr i="1" lang="en" sz="4600"/>
              <a:t>(WITHOUT THE HEADACHE)</a:t>
            </a:r>
            <a:endParaRPr i="1" sz="4600"/>
          </a:p>
        </p:txBody>
      </p:sp>
      <p:sp>
        <p:nvSpPr>
          <p:cNvPr id="772" name="Google Shape;772;p9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73" name="Google Shape;773;p96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97" title="Screenshot 2025-04-19 at 3.15.19 P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35691" t="0"/>
          <a:stretch/>
        </p:blipFill>
        <p:spPr>
          <a:xfrm>
            <a:off x="6794500" y="0"/>
            <a:ext cx="2349600" cy="5143502"/>
          </a:xfrm>
          <a:prstGeom prst="rect">
            <a:avLst/>
          </a:prstGeom>
        </p:spPr>
      </p:pic>
      <p:sp>
        <p:nvSpPr>
          <p:cNvPr id="779" name="Google Shape;779;p97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Generic accounting systems</a:t>
            </a:r>
            <a:r>
              <a:rPr lang="en" sz="1100"/>
              <a:t> weren’t built for construction. They can’t handle change orders and tracking project budgets is challenging.</a:t>
            </a:r>
            <a:endParaRPr/>
          </a:p>
        </p:txBody>
      </p:sp>
      <p:sp>
        <p:nvSpPr>
          <p:cNvPr id="780" name="Google Shape;780;p97"/>
          <p:cNvSpPr txBox="1"/>
          <p:nvPr>
            <p:ph idx="3" type="subTitle"/>
          </p:nvPr>
        </p:nvSpPr>
        <p:spPr>
          <a:xfrm>
            <a:off x="117375" y="3520175"/>
            <a:ext cx="28551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QuickBooks Online</a:t>
            </a:r>
            <a:endParaRPr sz="1100"/>
          </a:p>
        </p:txBody>
      </p:sp>
      <p:sp>
        <p:nvSpPr>
          <p:cNvPr id="781" name="Google Shape;781;p97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Most construction projects have 50-500 vendor bills, card expenses, and payments over time.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It’s easy to lose track.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And it’s hard to track against budgets.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98" title="scanning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634" l="0" r="0" t="7626"/>
          <a:stretch/>
        </p:blipFill>
        <p:spPr>
          <a:xfrm>
            <a:off x="0" y="3171275"/>
            <a:ext cx="9143998" cy="1994100"/>
          </a:xfrm>
          <a:prstGeom prst="rect">
            <a:avLst/>
          </a:prstGeom>
        </p:spPr>
      </p:pic>
      <p:sp>
        <p:nvSpPr>
          <p:cNvPr id="787" name="Google Shape;787;p98"/>
          <p:cNvSpPr txBox="1"/>
          <p:nvPr>
            <p:ph idx="1" type="body"/>
          </p:nvPr>
        </p:nvSpPr>
        <p:spPr>
          <a:xfrm>
            <a:off x="5248661" y="8979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Average efficiency gains in the accounts payable process by leveraging automated software and AI.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i="1" lang="en" sz="900"/>
              <a:t>(Source: Tipalti)</a:t>
            </a:r>
            <a:endParaRPr i="1" sz="900"/>
          </a:p>
        </p:txBody>
      </p:sp>
      <p:sp>
        <p:nvSpPr>
          <p:cNvPr id="788" name="Google Shape;788;p9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89" name="Google Shape;789;p98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81%</a:t>
            </a:r>
            <a:endParaRPr/>
          </a:p>
        </p:txBody>
      </p:sp>
      <p:sp>
        <p:nvSpPr>
          <p:cNvPr id="790" name="Google Shape;790;p9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99" title="Screenshot 2025-04-19 at 3.18.49 P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471" r="4462" t="0"/>
          <a:stretch/>
        </p:blipFill>
        <p:spPr>
          <a:xfrm>
            <a:off x="4460025" y="7375"/>
            <a:ext cx="4683928" cy="5143501"/>
          </a:xfrm>
          <a:prstGeom prst="rect">
            <a:avLst/>
          </a:prstGeom>
        </p:spPr>
      </p:pic>
      <p:sp>
        <p:nvSpPr>
          <p:cNvPr id="796" name="Google Shape;796;p99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Smarter Expense Management</a:t>
            </a:r>
            <a:endParaRPr/>
          </a:p>
        </p:txBody>
      </p:sp>
      <p:sp>
        <p:nvSpPr>
          <p:cNvPr id="797" name="Google Shape;797;p9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798" name="Google Shape;798;p99"/>
          <p:cNvSpPr txBox="1"/>
          <p:nvPr>
            <p:ph idx="3" type="body"/>
          </p:nvPr>
        </p:nvSpPr>
        <p:spPr>
          <a:xfrm>
            <a:off x="120975" y="3104000"/>
            <a:ext cx="41442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common bottleneck is tracking card expenses. What job and for what cost code?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for systems that </a:t>
            </a:r>
            <a:r>
              <a:rPr lang="en"/>
              <a:t>automatically</a:t>
            </a:r>
            <a:r>
              <a:rPr lang="en"/>
              <a:t> notify cardholders to categorize right after a purchase, not weeks later.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00"/>
          <p:cNvSpPr txBox="1"/>
          <p:nvPr>
            <p:ph idx="4" type="body"/>
          </p:nvPr>
        </p:nvSpPr>
        <p:spPr>
          <a:xfrm>
            <a:off x="1270500" y="2091150"/>
            <a:ext cx="6603000" cy="9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Short Demo tracking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Job Costs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1"/>
          <p:cNvSpPr txBox="1"/>
          <p:nvPr>
            <p:ph idx="4" type="body"/>
          </p:nvPr>
        </p:nvSpPr>
        <p:spPr>
          <a:xfrm>
            <a:off x="1270500" y="1890450"/>
            <a:ext cx="6603000" cy="13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7200"/>
              <a:t>Q&amp;A</a:t>
            </a:r>
            <a:endParaRPr sz="72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9" title="1000004522 (1).jpe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220" l="0" r="0" t="7229"/>
          <a:stretch/>
        </p:blipFill>
        <p:spPr>
          <a:xfrm>
            <a:off x="4634650" y="7375"/>
            <a:ext cx="4509303" cy="5143500"/>
          </a:xfrm>
          <a:prstGeom prst="rect">
            <a:avLst/>
          </a:prstGeom>
        </p:spPr>
      </p:pic>
      <p:sp>
        <p:nvSpPr>
          <p:cNvPr id="627" name="Google Shape;627;p79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TORREY</a:t>
            </a:r>
            <a:br>
              <a:rPr lang="en"/>
            </a:br>
            <a:r>
              <a:rPr lang="en"/>
              <a:t>RAWLINGS</a:t>
            </a:r>
            <a:endParaRPr/>
          </a:p>
        </p:txBody>
      </p:sp>
      <p:sp>
        <p:nvSpPr>
          <p:cNvPr id="628" name="Google Shape;628;p7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VERISK</a:t>
            </a:r>
            <a:endParaRPr/>
          </a:p>
        </p:txBody>
      </p:sp>
      <p:sp>
        <p:nvSpPr>
          <p:cNvPr id="629" name="Google Shape;629;p79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Torrey Rawlings is Product Manager at Verisk, where she’s been focused on improving the XactRemodel experience since joining the company in August 2023. With a strong emphasis on customer feedback, training, and data-driven insights, Torrey is passionate about creating tools that simplify the estimating process and deliver real value to contractors in the field.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0"/>
          <p:cNvSpPr txBox="1"/>
          <p:nvPr>
            <p:ph type="title"/>
          </p:nvPr>
        </p:nvSpPr>
        <p:spPr>
          <a:xfrm>
            <a:off x="4634650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ADAM EAGLE</a:t>
            </a:r>
            <a:endParaRPr/>
          </a:p>
        </p:txBody>
      </p:sp>
      <p:sp>
        <p:nvSpPr>
          <p:cNvPr id="635" name="Google Shape;635;p80"/>
          <p:cNvSpPr txBox="1"/>
          <p:nvPr>
            <p:ph idx="1" type="subTitle"/>
          </p:nvPr>
        </p:nvSpPr>
        <p:spPr>
          <a:xfrm>
            <a:off x="4642400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</a:t>
            </a:r>
            <a:endParaRPr/>
          </a:p>
        </p:txBody>
      </p:sp>
      <p:sp>
        <p:nvSpPr>
          <p:cNvPr id="636" name="Google Shape;636;p80"/>
          <p:cNvSpPr txBox="1"/>
          <p:nvPr>
            <p:ph idx="3" type="body"/>
          </p:nvPr>
        </p:nvSpPr>
        <p:spPr>
          <a:xfrm>
            <a:off x="4636850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</a:pPr>
            <a:r>
              <a:rPr lang="en"/>
              <a:t>Started Beam in 2022 with a goal to accelerate the development of housing and infrastructure by empowering builders with better financial tools and services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</a:pPr>
            <a:r>
              <a:rPr lang="en"/>
              <a:t>Studied computer science at MIT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Built financial &amp; payments software at Stripe, which now process $1T+ per year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/>
              <a:t>Founder and CEO of Beam</a:t>
            </a:r>
            <a:endParaRPr/>
          </a:p>
        </p:txBody>
      </p:sp>
      <p:pic>
        <p:nvPicPr>
          <p:cNvPr id="637" name="Google Shape;637;p80"/>
          <p:cNvPicPr preferRelativeResize="0"/>
          <p:nvPr/>
        </p:nvPicPr>
        <p:blipFill rotWithShape="1">
          <a:blip r:embed="rId3">
            <a:alphaModFix/>
          </a:blip>
          <a:srcRect b="29755" l="24306" r="34649" t="0"/>
          <a:stretch/>
        </p:blipFill>
        <p:spPr>
          <a:xfrm>
            <a:off x="0" y="0"/>
            <a:ext cx="45093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1"/>
          <p:cNvSpPr txBox="1"/>
          <p:nvPr>
            <p:ph type="title"/>
          </p:nvPr>
        </p:nvSpPr>
        <p:spPr>
          <a:xfrm>
            <a:off x="347550" y="686475"/>
            <a:ext cx="85677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TAKEOFF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ESTIMATING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</p:txBody>
      </p:sp>
      <p:sp>
        <p:nvSpPr>
          <p:cNvPr id="643" name="Google Shape;643;p81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44" name="Google Shape;644;p8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5" name="Google Shape;645;p81" title="Screenshot 2025-04-22 073805.png"/>
          <p:cNvPicPr preferRelativeResize="0"/>
          <p:nvPr/>
        </p:nvPicPr>
        <p:blipFill rotWithShape="1">
          <a:blip r:embed="rId3">
            <a:alphaModFix/>
          </a:blip>
          <a:srcRect b="5375" l="0" r="0" t="58304"/>
          <a:stretch/>
        </p:blipFill>
        <p:spPr>
          <a:xfrm>
            <a:off x="-67250" y="3495250"/>
            <a:ext cx="9211254" cy="164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2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51" name="Google Shape;651;p82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difference between takeoff and estimating?</a:t>
            </a:r>
            <a:endParaRPr/>
          </a:p>
        </p:txBody>
      </p:sp>
      <p:sp>
        <p:nvSpPr>
          <p:cNvPr id="652" name="Google Shape;652;p82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8" name="Google Shape;658;p83" title="Screenshot 2025-04-22 074707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304" r="20309" t="0"/>
          <a:stretch/>
        </p:blipFill>
        <p:spPr>
          <a:xfrm>
            <a:off x="1109875" y="867000"/>
            <a:ext cx="3226800" cy="3409500"/>
          </a:xfrm>
          <a:prstGeom prst="roundRect">
            <a:avLst>
              <a:gd fmla="val 16667" name="adj"/>
            </a:avLst>
          </a:prstGeom>
        </p:spPr>
      </p:pic>
      <p:pic>
        <p:nvPicPr>
          <p:cNvPr id="659" name="Google Shape;659;p83" title="estimate.pn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9" r="89" t="0"/>
          <a:stretch/>
        </p:blipFill>
        <p:spPr>
          <a:xfrm>
            <a:off x="4807451" y="866550"/>
            <a:ext cx="3226800" cy="3409500"/>
          </a:xfrm>
          <a:prstGeom prst="roundRect">
            <a:avLst>
              <a:gd fmla="val 16667" name="adj"/>
            </a:avLst>
          </a:prstGeom>
        </p:spPr>
      </p:pic>
      <p:sp>
        <p:nvSpPr>
          <p:cNvPr id="660" name="Google Shape;660;p83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61" name="Google Shape;661;p83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9097" l="0" r="0" t="39094"/>
          <a:stretch/>
        </p:blipFill>
        <p:spPr>
          <a:xfrm>
            <a:off x="0" y="3171276"/>
            <a:ext cx="9144000" cy="1994100"/>
          </a:xfrm>
          <a:prstGeom prst="rect">
            <a:avLst/>
          </a:prstGeom>
        </p:spPr>
      </p:pic>
      <p:sp>
        <p:nvSpPr>
          <p:cNvPr id="667" name="Google Shape;667;p84"/>
          <p:cNvSpPr txBox="1"/>
          <p:nvPr>
            <p:ph idx="1" type="body"/>
          </p:nvPr>
        </p:nvSpPr>
        <p:spPr>
          <a:xfrm>
            <a:off x="5229261" y="9685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Or more reduction in takeoff + estimating time.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i="1" lang="en" sz="800"/>
              <a:t>(Source: McKinsey &amp; Company)</a:t>
            </a:r>
            <a:endParaRPr i="1" sz="800"/>
          </a:p>
        </p:txBody>
      </p:sp>
      <p:sp>
        <p:nvSpPr>
          <p:cNvPr id="668" name="Google Shape;668;p84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69" name="Google Shape;669;p84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50%</a:t>
            </a:r>
            <a:endParaRPr/>
          </a:p>
        </p:txBody>
      </p:sp>
      <p:sp>
        <p:nvSpPr>
          <p:cNvPr id="670" name="Google Shape;670;p8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5"/>
          <p:cNvSpPr/>
          <p:nvPr/>
        </p:nvSpPr>
        <p:spPr>
          <a:xfrm>
            <a:off x="0" y="3495625"/>
            <a:ext cx="9153300" cy="16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6" name="Google Shape;676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8303" l="0" r="0" t="20394"/>
          <a:stretch/>
        </p:blipFill>
        <p:spPr>
          <a:xfrm>
            <a:off x="0" y="3040475"/>
            <a:ext cx="9144000" cy="2124900"/>
          </a:xfrm>
          <a:prstGeom prst="rect">
            <a:avLst/>
          </a:prstGeom>
        </p:spPr>
      </p:pic>
      <p:sp>
        <p:nvSpPr>
          <p:cNvPr id="677" name="Google Shape;677;p85"/>
          <p:cNvSpPr txBox="1"/>
          <p:nvPr>
            <p:ph idx="1" type="body"/>
          </p:nvPr>
        </p:nvSpPr>
        <p:spPr>
          <a:xfrm>
            <a:off x="5229249" y="787125"/>
            <a:ext cx="32355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Improvement in bid accuracy with more accurate measurements and pricing data.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i="1" lang="en" sz="800"/>
              <a:t>(Source: Software Advice Small Business Construction Survey)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8" name="Google Shape;678;p85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 &amp; VERISK</a:t>
            </a:r>
            <a:endParaRPr/>
          </a:p>
        </p:txBody>
      </p:sp>
      <p:sp>
        <p:nvSpPr>
          <p:cNvPr id="679" name="Google Shape;679;p85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42%</a:t>
            </a:r>
            <a:endParaRPr/>
          </a:p>
        </p:txBody>
      </p:sp>
      <p:sp>
        <p:nvSpPr>
          <p:cNvPr id="680" name="Google Shape;680;p8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ference Event Presentation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ference Event Presentation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